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882A52-A7F8-41E8-AE93-7346ADDD96FE}" v="12" dt="2023-05-18T22:16:07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D882A52-A7F8-41E8-AE93-7346ADDD96FE}"/>
    <pc:docChg chg="modSld">
      <pc:chgData name="" userId="" providerId="" clId="Web-{5D882A52-A7F8-41E8-AE93-7346ADDD96FE}" dt="2023-05-18T22:15:42.192" v="0" actId="20577"/>
      <pc:docMkLst>
        <pc:docMk/>
      </pc:docMkLst>
      <pc:sldChg chg="modSp">
        <pc:chgData name="" userId="" providerId="" clId="Web-{5D882A52-A7F8-41E8-AE93-7346ADDD96FE}" dt="2023-05-18T22:15:42.192" v="0" actId="20577"/>
        <pc:sldMkLst>
          <pc:docMk/>
          <pc:sldMk cId="2198332749" sldId="256"/>
        </pc:sldMkLst>
        <pc:spChg chg="mod">
          <ac:chgData name="" userId="" providerId="" clId="Web-{5D882A52-A7F8-41E8-AE93-7346ADDD96FE}" dt="2023-05-18T22:15:42.192" v="0" actId="20577"/>
          <ac:spMkLst>
            <pc:docMk/>
            <pc:sldMk cId="2198332749" sldId="256"/>
            <ac:spMk id="3" creationId="{CEE07EE8-D602-1ADD-9641-A4F10DF91BF3}"/>
          </ac:spMkLst>
        </pc:spChg>
      </pc:sldChg>
    </pc:docChg>
  </pc:docChgLst>
  <pc:docChgLst>
    <pc:chgData name="Tran, Quoc Phong" userId="S::qtran43@calstatela.edu::629daeb6-18ae-47a2-8580-296ed5051c4b" providerId="AD" clId="Web-{5D882A52-A7F8-41E8-AE93-7346ADDD96FE}"/>
    <pc:docChg chg="modSld">
      <pc:chgData name="Tran, Quoc Phong" userId="S::qtran43@calstatela.edu::629daeb6-18ae-47a2-8580-296ed5051c4b" providerId="AD" clId="Web-{5D882A52-A7F8-41E8-AE93-7346ADDD96FE}" dt="2023-05-18T22:16:01.116" v="8" actId="20577"/>
      <pc:docMkLst>
        <pc:docMk/>
      </pc:docMkLst>
      <pc:sldChg chg="modSp">
        <pc:chgData name="Tran, Quoc Phong" userId="S::qtran43@calstatela.edu::629daeb6-18ae-47a2-8580-296ed5051c4b" providerId="AD" clId="Web-{5D882A52-A7F8-41E8-AE93-7346ADDD96FE}" dt="2023-05-18T22:16:01.116" v="8" actId="20577"/>
        <pc:sldMkLst>
          <pc:docMk/>
          <pc:sldMk cId="1862940815" sldId="257"/>
        </pc:sldMkLst>
        <pc:spChg chg="mod">
          <ac:chgData name="Tran, Quoc Phong" userId="S::qtran43@calstatela.edu::629daeb6-18ae-47a2-8580-296ed5051c4b" providerId="AD" clId="Web-{5D882A52-A7F8-41E8-AE93-7346ADDD96FE}" dt="2023-05-18T22:16:01.116" v="8" actId="20577"/>
          <ac:spMkLst>
            <pc:docMk/>
            <pc:sldMk cId="1862940815" sldId="257"/>
            <ac:spMk id="3" creationId="{ACEBCDDE-9F43-05AB-50A1-0A1838C9013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2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6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8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7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9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1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9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5/18/2023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5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86" r:id="rId6"/>
    <p:sldLayoutId id="2147483691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njoserecycles.org/guide/phone-cases/" TargetMode="External"/><Relationship Id="rId2" Type="http://schemas.openxmlformats.org/officeDocument/2006/relationships/hyperlink" Target="https://ourworldindata.org/plastic-poll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a-88162.medium.com/the-1-billion-plastic-phone-case-problem-4f4431e227c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liffordtzlin11.github.io/Projec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Video 75" descr="Underwater Light Spill">
            <a:extLst>
              <a:ext uri="{FF2B5EF4-FFF2-40B4-BE49-F238E27FC236}">
                <a16:creationId xmlns:a16="http://schemas.microsoft.com/office/drawing/2014/main" id="{F0404AD6-DB5D-F85D-3417-E780F30C47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407694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BA826-D89A-B1C6-D5D8-311526A47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831977"/>
            <a:ext cx="5719350" cy="1893063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OCEAN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07EE8-D602-1ADD-9641-A4F10DF91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1437" y="4174599"/>
            <a:ext cx="5040785" cy="1736857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Group 1</a:t>
            </a:r>
          </a:p>
          <a:p>
            <a:r>
              <a:rPr lang="en-US" b="1" dirty="0">
                <a:solidFill>
                  <a:srgbClr val="FFFFFF"/>
                </a:solidFill>
              </a:rPr>
              <a:t>Quoc Phong Tran</a:t>
            </a:r>
          </a:p>
          <a:p>
            <a:r>
              <a:rPr lang="en-US" b="1" dirty="0">
                <a:solidFill>
                  <a:srgbClr val="FFFFFF"/>
                </a:solidFill>
              </a:rPr>
              <a:t>Clifford Lin </a:t>
            </a:r>
          </a:p>
        </p:txBody>
      </p:sp>
    </p:spTree>
    <p:extLst>
      <p:ext uri="{BB962C8B-B14F-4D97-AF65-F5344CB8AC3E}">
        <p14:creationId xmlns:p14="http://schemas.microsoft.com/office/powerpoint/2010/main" val="21983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E693-FA71-A709-0DC1-4BF58C69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Partners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30F48-6821-6203-B9CD-8C202C8C8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766" y="2122041"/>
            <a:ext cx="3187153" cy="3187153"/>
          </a:xfrm>
          <a:prstGeom prst="rect">
            <a:avLst/>
          </a:prstGeom>
        </p:spPr>
      </p:pic>
      <p:pic>
        <p:nvPicPr>
          <p:cNvPr id="7" name="Picture 6" descr="A picture containing text, screenshot, aqua&#10;&#10;Description automatically generated">
            <a:extLst>
              <a:ext uri="{FF2B5EF4-FFF2-40B4-BE49-F238E27FC236}">
                <a16:creationId xmlns:a16="http://schemas.microsoft.com/office/drawing/2014/main" id="{CA603804-8A5E-56D6-F0D6-2180E77F7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546524"/>
            <a:ext cx="2564305" cy="2564305"/>
          </a:xfrm>
          <a:prstGeom prst="rect">
            <a:avLst/>
          </a:prstGeom>
        </p:spPr>
      </p:pic>
      <p:pic>
        <p:nvPicPr>
          <p:cNvPr id="11" name="Picture 10" descr="A picture containing text, logo, font, screenshot&#10;&#10;Description automatically generated">
            <a:extLst>
              <a:ext uri="{FF2B5EF4-FFF2-40B4-BE49-F238E27FC236}">
                <a16:creationId xmlns:a16="http://schemas.microsoft.com/office/drawing/2014/main" id="{0F11CFBD-C9B7-1BA2-09A1-39B81A954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56" y="3846476"/>
            <a:ext cx="3312996" cy="2211424"/>
          </a:xfrm>
          <a:prstGeom prst="rect">
            <a:avLst/>
          </a:prstGeom>
        </p:spPr>
      </p:pic>
      <p:pic>
        <p:nvPicPr>
          <p:cNvPr id="9" name="Picture 8" descr="A picture containing text, sketch, tool, design&#10;&#10;Description automatically generated">
            <a:extLst>
              <a:ext uri="{FF2B5EF4-FFF2-40B4-BE49-F238E27FC236}">
                <a16:creationId xmlns:a16="http://schemas.microsoft.com/office/drawing/2014/main" id="{2631C353-4DF8-DB5E-1CD2-92D94EDE3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32" y="1690688"/>
            <a:ext cx="3423347" cy="17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2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2A763-187F-5581-179E-66038611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ECE594-B5FE-583C-B24A-0A7FB6C2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https://ourworldindata.org/plastic-pollution</a:t>
            </a:r>
            <a:endParaRPr lang="en-US" dirty="0"/>
          </a:p>
          <a:p>
            <a:r>
              <a:rPr lang="en-US" dirty="0">
                <a:hlinkClick r:id="rId3"/>
              </a:rPr>
              <a:t>https://sanjoserecycles.org/guide/phone-cases/</a:t>
            </a:r>
            <a:endParaRPr lang="en-US" dirty="0"/>
          </a:p>
          <a:p>
            <a:r>
              <a:rPr lang="en-US" dirty="0">
                <a:hlinkClick r:id="rId4"/>
              </a:rPr>
              <a:t>https://aa-88162.medium.com/the-1-billion-plastic-phone-case-problem-4f4431e227ce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94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DAB0-6855-FA85-7E6E-3E0C39E1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CDDE-9F43-05AB-50A1-0A1838C90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Background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Benefits of recycling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About our website</a:t>
            </a:r>
          </a:p>
          <a:p>
            <a:pPr marL="457200" indent="-457200">
              <a:buFont typeface="Aharoni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4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922E2-B87E-F732-67DB-7562DC2B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4198D-ACD2-F5AD-7B7A-989446E25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947386"/>
            <a:ext cx="4343400" cy="3229576"/>
          </a:xfrm>
        </p:spPr>
        <p:txBody>
          <a:bodyPr/>
          <a:lstStyle/>
          <a:p>
            <a:r>
              <a:rPr lang="en-US" dirty="0"/>
              <a:t>More than 9 billion tons of plastic have been produced so far in 2019.</a:t>
            </a:r>
          </a:p>
          <a:p>
            <a:r>
              <a:rPr lang="en-US" dirty="0"/>
              <a:t>About 460 million tons of plastic will be used in 2019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3CE60-2DAB-CE0B-40F4-952B95C1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4" y="1940876"/>
            <a:ext cx="6143329" cy="42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8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1E1440-0A15-6B36-A300-14CAA8709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1962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The Fact of Phone Cases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CFAF1F-F220-92F7-6F10-2DC8CA70DE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64864" y="2917927"/>
            <a:ext cx="4635563" cy="333760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3DA8B7-FF4E-5220-914B-4A23A8DDE7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199" y="3074593"/>
            <a:ext cx="5191887" cy="302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9D3F-8BEB-E3B6-5365-680663E7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16BF6F-93E8-AB47-E100-E9F0587C9C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9277" y="2181237"/>
            <a:ext cx="6413980" cy="3756002"/>
          </a:xfrm>
        </p:spPr>
      </p:pic>
      <p:pic>
        <p:nvPicPr>
          <p:cNvPr id="1026" name="Picture 2" descr="Pela 360">
            <a:extLst>
              <a:ext uri="{FF2B5EF4-FFF2-40B4-BE49-F238E27FC236}">
                <a16:creationId xmlns:a16="http://schemas.microsoft.com/office/drawing/2014/main" id="{F956901C-20E4-76D6-D35E-AA479766BDE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9" y="2181237"/>
            <a:ext cx="5181600" cy="375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42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The benefits of recycling - recycl3R">
            <a:extLst>
              <a:ext uri="{FF2B5EF4-FFF2-40B4-BE49-F238E27FC236}">
                <a16:creationId xmlns:a16="http://schemas.microsoft.com/office/drawing/2014/main" id="{016EC208-2710-2685-9E83-CC89F715110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" r="2361" b="2"/>
          <a:stretch/>
        </p:blipFill>
        <p:spPr bwMode="auto">
          <a:xfrm>
            <a:off x="594360" y="596644"/>
            <a:ext cx="11007454" cy="56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3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C74612-66EC-5106-581F-5FDA1438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636"/>
            <a:ext cx="10515600" cy="1325563"/>
          </a:xfrm>
        </p:spPr>
        <p:txBody>
          <a:bodyPr/>
          <a:lstStyle/>
          <a:p>
            <a:r>
              <a:rPr lang="en-US" dirty="0"/>
              <a:t>OCEAN Case Website</a:t>
            </a:r>
          </a:p>
        </p:txBody>
      </p:sp>
      <p:pic>
        <p:nvPicPr>
          <p:cNvPr id="8" name="Content Placeholder 7">
            <a:hlinkClick r:id="rId2"/>
            <a:extLst>
              <a:ext uri="{FF2B5EF4-FFF2-40B4-BE49-F238E27FC236}">
                <a16:creationId xmlns:a16="http://schemas.microsoft.com/office/drawing/2014/main" id="{805DA5E0-8D34-A2E5-EF67-9E013C3E4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73199"/>
            <a:ext cx="10515600" cy="364533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998A8-0213-CDDD-868E-16B863EB1667}"/>
              </a:ext>
            </a:extLst>
          </p:cNvPr>
          <p:cNvSpPr txBox="1"/>
          <p:nvPr/>
        </p:nvSpPr>
        <p:spPr>
          <a:xfrm>
            <a:off x="1549154" y="5375922"/>
            <a:ext cx="3329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Waste-free future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Sustainable practices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Innovative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77A9A-55CD-953D-598F-35D3DE8CC342}"/>
              </a:ext>
            </a:extLst>
          </p:cNvPr>
          <p:cNvSpPr txBox="1"/>
          <p:nvPr/>
        </p:nvSpPr>
        <p:spPr>
          <a:xfrm>
            <a:off x="5849644" y="5375921"/>
            <a:ext cx="4793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sustainability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Educate and empower customers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Collaborate for impact</a:t>
            </a:r>
          </a:p>
        </p:txBody>
      </p:sp>
    </p:spTree>
    <p:extLst>
      <p:ext uri="{BB962C8B-B14F-4D97-AF65-F5344CB8AC3E}">
        <p14:creationId xmlns:p14="http://schemas.microsoft.com/office/powerpoint/2010/main" val="401681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6624-856A-4499-7F41-48352920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8F7760-E5A1-D733-FE7A-ED341C972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690688"/>
            <a:ext cx="7658100" cy="20344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D40EC-9175-F72A-F00A-51F73621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725098"/>
            <a:ext cx="5772150" cy="2875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20DAA-2660-1090-84AF-E3490E95B49E}"/>
              </a:ext>
            </a:extLst>
          </p:cNvPr>
          <p:cNvSpPr txBox="1"/>
          <p:nvPr/>
        </p:nvSpPr>
        <p:spPr>
          <a:xfrm>
            <a:off x="8296275" y="2266949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process of recycling phone cases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D85AA-E242-516D-D2E3-4BAEA01DFBAF}"/>
              </a:ext>
            </a:extLst>
          </p:cNvPr>
          <p:cNvSpPr txBox="1"/>
          <p:nvPr/>
        </p:nvSpPr>
        <p:spPr>
          <a:xfrm>
            <a:off x="1512903" y="4844146"/>
            <a:ext cx="356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products are made by recycling</a:t>
            </a:r>
          </a:p>
        </p:txBody>
      </p:sp>
    </p:spTree>
    <p:extLst>
      <p:ext uri="{BB962C8B-B14F-4D97-AF65-F5344CB8AC3E}">
        <p14:creationId xmlns:p14="http://schemas.microsoft.com/office/powerpoint/2010/main" val="156957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AC59-9A7C-E963-CB3B-7A215F48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8564-2220-EE31-4343-AA98391B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5" y="2203270"/>
            <a:ext cx="2259960" cy="4099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19DCC-92B5-FBF3-E3E0-3BC97EB4C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60" y="2971800"/>
            <a:ext cx="4953000" cy="457200"/>
          </a:xfrm>
          <a:prstGeom prst="rect">
            <a:avLst/>
          </a:prstGeom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B834BFA2-E7C8-3A80-7F37-0A93E9B4E680}"/>
              </a:ext>
            </a:extLst>
          </p:cNvPr>
          <p:cNvSpPr/>
          <p:nvPr/>
        </p:nvSpPr>
        <p:spPr>
          <a:xfrm>
            <a:off x="2929630" y="4110869"/>
            <a:ext cx="4322685" cy="1198485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978402-9A57-B319-91FB-E685F30F7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337" y="2330388"/>
            <a:ext cx="2948605" cy="397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2821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4CA0980E92F84CA87B85C34D8CDBBA" ma:contentTypeVersion="9" ma:contentTypeDescription="Create a new document." ma:contentTypeScope="" ma:versionID="6eb5aedc1cfa339fc8107d78c3c5f651">
  <xsd:schema xmlns:xsd="http://www.w3.org/2001/XMLSchema" xmlns:xs="http://www.w3.org/2001/XMLSchema" xmlns:p="http://schemas.microsoft.com/office/2006/metadata/properties" xmlns:ns2="388eed0d-dab5-43ff-8270-42cafcaf18fe" xmlns:ns3="c09dada2-1864-4523-a943-d3739de1ab1d" targetNamespace="http://schemas.microsoft.com/office/2006/metadata/properties" ma:root="true" ma:fieldsID="4a41462dc56bb80b941701a528f1b795" ns2:_="" ns3:_="">
    <xsd:import namespace="388eed0d-dab5-43ff-8270-42cafcaf18fe"/>
    <xsd:import namespace="c09dada2-1864-4523-a943-d3739de1ab1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8eed0d-dab5-43ff-8270-42cafcaf18f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b7d43be-65ba-49b0-9acd-5bf03a2ce9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dada2-1864-4523-a943-d3739de1ab1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e4f53b81-4484-4ef5-ab43-2853381b9ab1}" ma:internalName="TaxCatchAll" ma:showField="CatchAllData" ma:web="c09dada2-1864-4523-a943-d3739de1ab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88eed0d-dab5-43ff-8270-42cafcaf18fe">
      <Terms xmlns="http://schemas.microsoft.com/office/infopath/2007/PartnerControls"/>
    </lcf76f155ced4ddcb4097134ff3c332f>
    <TaxCatchAll xmlns="c09dada2-1864-4523-a943-d3739de1ab1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1AD682-DB9A-4903-8F79-5E2D99FFD9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8eed0d-dab5-43ff-8270-42cafcaf18fe"/>
    <ds:schemaRef ds:uri="c09dada2-1864-4523-a943-d3739de1ab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1B8782-2743-4AA6-96EE-70E27AF49BCA}">
  <ds:schemaRefs>
    <ds:schemaRef ds:uri="http://schemas.microsoft.com/office/2006/metadata/properties"/>
    <ds:schemaRef ds:uri="http://schemas.microsoft.com/office/infopath/2007/PartnerControls"/>
    <ds:schemaRef ds:uri="388eed0d-dab5-43ff-8270-42cafcaf18fe"/>
    <ds:schemaRef ds:uri="c09dada2-1864-4523-a943-d3739de1ab1d"/>
  </ds:schemaRefs>
</ds:datastoreItem>
</file>

<file path=customXml/itemProps3.xml><?xml version="1.0" encoding="utf-8"?>
<ds:datastoreItem xmlns:ds="http://schemas.openxmlformats.org/officeDocument/2006/customXml" ds:itemID="{9BF81061-6F90-4F86-8056-0BB530ED07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120</Words>
  <Application>Microsoft Office PowerPoint</Application>
  <PresentationFormat>Widescreen</PresentationFormat>
  <Paragraphs>32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FadeVTI</vt:lpstr>
      <vt:lpstr>OCEAN Case</vt:lpstr>
      <vt:lpstr>Agenda</vt:lpstr>
      <vt:lpstr>Background</vt:lpstr>
      <vt:lpstr>The Fact of Phone Cases</vt:lpstr>
      <vt:lpstr>Cont.</vt:lpstr>
      <vt:lpstr>PowerPoint Presentation</vt:lpstr>
      <vt:lpstr>OCEAN Case Website</vt:lpstr>
      <vt:lpstr>Cont.</vt:lpstr>
      <vt:lpstr>Cont.</vt:lpstr>
      <vt:lpstr>Partners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OCEAN Case</dc:title>
  <dc:creator>Tran, Quoc Phong</dc:creator>
  <cp:lastModifiedBy>Tran, Quoc Phong</cp:lastModifiedBy>
  <cp:revision>8</cp:revision>
  <dcterms:created xsi:type="dcterms:W3CDTF">2023-05-16T08:01:30Z</dcterms:created>
  <dcterms:modified xsi:type="dcterms:W3CDTF">2023-05-18T22:16:12Z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0x010100374CA0980E92F84CA87B85C34D8CDBBA</vt:lpwstr>
  </property>
  <property fmtid="{D5CDD505-2E9C-101B-9397-08002B2CF9AE}" pid="3" name="MediaServiceImageTags">
    <vt:lpwstr/>
  </property>
</Properties>
</file>